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84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8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228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5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727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531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6208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370084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29165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1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98609" y="-2494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68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Door het verdelen van werkzaamheden kan meer geproduceerd worden in dezelfde tijd.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arbeidsdeling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271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Experiment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7199399" cy="4698131"/>
          </a:xfrm>
        </p:spPr>
        <p:txBody>
          <a:bodyPr/>
          <a:lstStyle/>
          <a:p>
            <a:r>
              <a:rPr lang="nl-NL" dirty="0" smtClean="0"/>
              <a:t>We gaan produceren:</a:t>
            </a:r>
            <a:br>
              <a:rPr lang="nl-NL" dirty="0" smtClean="0"/>
            </a:br>
            <a:r>
              <a:rPr lang="nl-NL" dirty="0" smtClean="0"/>
              <a:t>het balletje moet van de ene in de andere emmer.</a:t>
            </a:r>
          </a:p>
          <a:p>
            <a:r>
              <a:rPr lang="nl-NL" dirty="0" smtClean="0"/>
              <a:t>De manier van produceren staat vast:</a:t>
            </a:r>
            <a:br>
              <a:rPr lang="nl-NL" dirty="0" smtClean="0"/>
            </a:br>
            <a:r>
              <a:rPr lang="nl-NL" dirty="0" smtClean="0"/>
              <a:t>je mag niet rennen en bij meerdere personen mag je alleen doorgeven en niet gooien.</a:t>
            </a:r>
          </a:p>
          <a:p>
            <a:r>
              <a:rPr lang="nl-NL" dirty="0" smtClean="0"/>
              <a:t>We gaan in stappen het werk verdelen door meerdere personen aan de productie toe te voegen.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31249"/>
              </p:ext>
            </p:extLst>
          </p:nvPr>
        </p:nvGraphicFramePr>
        <p:xfrm>
          <a:off x="8229601" y="1268422"/>
          <a:ext cx="3202200" cy="353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204">
                  <a:extLst>
                    <a:ext uri="{9D8B030D-6E8A-4147-A177-3AD203B41FA5}">
                      <a16:colId xmlns:a16="http://schemas.microsoft.com/office/drawing/2014/main" val="1968637770"/>
                    </a:ext>
                  </a:extLst>
                </a:gridCol>
                <a:gridCol w="1088596">
                  <a:extLst>
                    <a:ext uri="{9D8B030D-6E8A-4147-A177-3AD203B41FA5}">
                      <a16:colId xmlns:a16="http://schemas.microsoft.com/office/drawing/2014/main" val="1886554216"/>
                    </a:ext>
                  </a:extLst>
                </a:gridCol>
                <a:gridCol w="1067400">
                  <a:extLst>
                    <a:ext uri="{9D8B030D-6E8A-4147-A177-3AD203B41FA5}">
                      <a16:colId xmlns:a16="http://schemas.microsoft.com/office/drawing/2014/main" val="3585764273"/>
                    </a:ext>
                  </a:extLst>
                </a:gridCol>
              </a:tblGrid>
              <a:tr h="69908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Aantal</a:t>
                      </a:r>
                    </a:p>
                    <a:p>
                      <a:r>
                        <a:rPr lang="nl-NL" sz="1400" dirty="0" smtClean="0"/>
                        <a:t>Arbeiders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Aantal</a:t>
                      </a:r>
                      <a:r>
                        <a:rPr lang="nl-NL" sz="1400" baseline="0" dirty="0" smtClean="0"/>
                        <a:t> producten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Productie</a:t>
                      </a:r>
                      <a:r>
                        <a:rPr lang="nl-NL" sz="1400" baseline="0" dirty="0" smtClean="0"/>
                        <a:t> per pers.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584286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192077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41422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870512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827729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81791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869630"/>
                  </a:ext>
                </a:extLst>
              </a:tr>
              <a:tr h="405023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340524"/>
                  </a:ext>
                </a:extLst>
              </a:tr>
            </a:tbl>
          </a:graphicData>
        </a:graphic>
      </p:graphicFrame>
      <p:sp>
        <p:nvSpPr>
          <p:cNvPr id="11" name="Titel 1"/>
          <p:cNvSpPr txBox="1">
            <a:spLocks/>
          </p:cNvSpPr>
          <p:nvPr/>
        </p:nvSpPr>
        <p:spPr>
          <a:xfrm>
            <a:off x="1107200" y="4802661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Werk verdelen zorgt voor efficiënter </a:t>
            </a:r>
            <a:r>
              <a:rPr lang="nl-NL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produceren</a:t>
            </a:r>
            <a:br>
              <a:rPr lang="nl-NL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sz="1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(tot een bepaalde grens)</a:t>
            </a:r>
            <a:endParaRPr lang="nl-NL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002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Arbeidsdeling = specialiseren</a:t>
            </a:r>
            <a:br>
              <a:rPr lang="nl-NL" dirty="0" smtClean="0"/>
            </a:br>
            <a:r>
              <a:rPr lang="nl-NL" sz="2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wie doet wat??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kantoor werken 2 secretaressen (Jannie en Joke).</a:t>
            </a:r>
          </a:p>
          <a:p>
            <a:r>
              <a:rPr lang="nl-NL" dirty="0" smtClean="0"/>
              <a:t>Joke heeft 30 minuten nodig voor een brief typen en 10 minuten voor het opschonen van een dossier.</a:t>
            </a:r>
          </a:p>
          <a:p>
            <a:r>
              <a:rPr lang="nl-NL" dirty="0" smtClean="0"/>
              <a:t>Jannie heeft 20 minuten nodig voor een brief typen en 15 minuten voor het opschonen van een dossier.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53395"/>
              </p:ext>
            </p:extLst>
          </p:nvPr>
        </p:nvGraphicFramePr>
        <p:xfrm>
          <a:off x="1037884" y="3733958"/>
          <a:ext cx="6969934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566">
                  <a:extLst>
                    <a:ext uri="{9D8B030D-6E8A-4147-A177-3AD203B41FA5}">
                      <a16:colId xmlns:a16="http://schemas.microsoft.com/office/drawing/2014/main" val="3968869840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3318400209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1854708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Brief typen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Dossier schonen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18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Joke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 minuten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1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Jannie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 minuten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9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250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Opofferingskosten</a:t>
            </a:r>
            <a:br>
              <a:rPr lang="nl-NL" dirty="0" smtClean="0"/>
            </a:br>
            <a:r>
              <a:rPr lang="nl-NL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van een brief typen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nl-NL" dirty="0" smtClean="0"/>
              <a:t>Als Joke een brief typt, duurt dat 30 minuten. In die tijd kan ze ook 3 dossiers schonen.</a:t>
            </a:r>
          </a:p>
          <a:p>
            <a:pPr lvl="1"/>
            <a:r>
              <a:rPr lang="nl-NL" b="1" dirty="0" smtClean="0"/>
              <a:t>Haar opofferingskosten voor 1 brief </a:t>
            </a:r>
            <a:r>
              <a:rPr lang="nl-NL" dirty="0" smtClean="0"/>
              <a:t>zijn dus 3 dossiers.</a:t>
            </a:r>
          </a:p>
          <a:p>
            <a:r>
              <a:rPr lang="nl-NL" dirty="0" smtClean="0"/>
              <a:t>Als Jannie een brief typt, duurt dat 20 minuten. In die tijd kan ze 1,33 dossier schonen.</a:t>
            </a:r>
          </a:p>
          <a:p>
            <a:pPr lvl="1"/>
            <a:r>
              <a:rPr lang="nl-NL" b="1" dirty="0" smtClean="0"/>
              <a:t>Haar </a:t>
            </a:r>
            <a:r>
              <a:rPr lang="nl-NL" b="1" dirty="0"/>
              <a:t>opofferingskosten voor 1 brief </a:t>
            </a:r>
            <a:r>
              <a:rPr lang="nl-NL" dirty="0"/>
              <a:t>zijn dus </a:t>
            </a:r>
            <a:r>
              <a:rPr lang="nl-NL" dirty="0" smtClean="0"/>
              <a:t>1,33 dossiers</a:t>
            </a:r>
          </a:p>
          <a:p>
            <a:pPr lvl="1"/>
            <a:endParaRPr lang="nl-NL" dirty="0"/>
          </a:p>
          <a:p>
            <a:r>
              <a:rPr lang="nl-NL" dirty="0" smtClean="0"/>
              <a:t>Omdat Jannie het kleinste offer maakt bij brieven typen, moet zij zich specialiseren in brieven typen.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359865"/>
              </p:ext>
            </p:extLst>
          </p:nvPr>
        </p:nvGraphicFramePr>
        <p:xfrm>
          <a:off x="684211" y="5365643"/>
          <a:ext cx="6969934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566">
                  <a:extLst>
                    <a:ext uri="{9D8B030D-6E8A-4147-A177-3AD203B41FA5}">
                      <a16:colId xmlns:a16="http://schemas.microsoft.com/office/drawing/2014/main" val="3968869840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3318400209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1854708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Brief typen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Dossier schonen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18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Joke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 minuten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1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Jannie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 minuten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98623"/>
                  </a:ext>
                </a:extLst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045029" y="2323322"/>
            <a:ext cx="9190653" cy="1987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 smtClean="0"/>
              <a:t>Twijfel je hoe je moet delen ??</a:t>
            </a:r>
          </a:p>
          <a:p>
            <a:pPr algn="ctr"/>
            <a:endParaRPr lang="nl-NL" sz="3200" b="1" dirty="0"/>
          </a:p>
          <a:p>
            <a:pPr algn="ctr"/>
            <a:r>
              <a:rPr lang="nl-NL" sz="2400" dirty="0" smtClean="0"/>
              <a:t>Bedenk of je méér of minder dan 1 stuks </a:t>
            </a:r>
            <a:br>
              <a:rPr lang="nl-NL" sz="2400" dirty="0" smtClean="0"/>
            </a:br>
            <a:r>
              <a:rPr lang="nl-NL" sz="2400" dirty="0" smtClean="0"/>
              <a:t>kunt maken in die tijd.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1241630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Opofferingskosten</a:t>
            </a:r>
            <a:br>
              <a:rPr lang="nl-NL" dirty="0" smtClean="0"/>
            </a:br>
            <a:r>
              <a:rPr lang="nl-NL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van een </a:t>
            </a:r>
            <a:r>
              <a:rPr lang="nl-NL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dossier schonen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nl-NL" dirty="0" smtClean="0"/>
              <a:t>Als Joke een dossier schoont, duurt dat 10 minuten. In die tijd kan ze ook 0,33 brief typen.</a:t>
            </a:r>
          </a:p>
          <a:p>
            <a:pPr lvl="1"/>
            <a:r>
              <a:rPr lang="nl-NL" b="1" dirty="0" smtClean="0"/>
              <a:t>Haar opofferingskosten voor 1 dossier </a:t>
            </a:r>
            <a:r>
              <a:rPr lang="nl-NL" dirty="0" smtClean="0"/>
              <a:t>zijn dus 0,33 brief.</a:t>
            </a:r>
          </a:p>
          <a:p>
            <a:r>
              <a:rPr lang="nl-NL" dirty="0" smtClean="0"/>
              <a:t>Als Jannie een dossier schoont, duurt dat 15 minuten. In die tijd kan ze 0,75 brief typen.</a:t>
            </a:r>
          </a:p>
          <a:p>
            <a:pPr lvl="1"/>
            <a:r>
              <a:rPr lang="nl-NL" b="1" dirty="0" smtClean="0"/>
              <a:t>Haar </a:t>
            </a:r>
            <a:r>
              <a:rPr lang="nl-NL" b="1" dirty="0"/>
              <a:t>opofferingskosten voor 1 </a:t>
            </a:r>
            <a:r>
              <a:rPr lang="nl-NL" b="1" dirty="0" smtClean="0"/>
              <a:t>dossier </a:t>
            </a:r>
            <a:r>
              <a:rPr lang="nl-NL" dirty="0"/>
              <a:t>zijn dus </a:t>
            </a:r>
            <a:r>
              <a:rPr lang="nl-NL" dirty="0" smtClean="0"/>
              <a:t>0,75 brief.</a:t>
            </a:r>
          </a:p>
          <a:p>
            <a:pPr lvl="1"/>
            <a:endParaRPr lang="nl-NL" dirty="0"/>
          </a:p>
          <a:p>
            <a:r>
              <a:rPr lang="nl-NL" dirty="0" smtClean="0"/>
              <a:t>Omdat Joke het kleinste offer maakt bij het opschonen van dossiers, moet zij zich specialiseren in dossiers schonen.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50627"/>
              </p:ext>
            </p:extLst>
          </p:nvPr>
        </p:nvGraphicFramePr>
        <p:xfrm>
          <a:off x="684211" y="5446070"/>
          <a:ext cx="6969934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566">
                  <a:extLst>
                    <a:ext uri="{9D8B030D-6E8A-4147-A177-3AD203B41FA5}">
                      <a16:colId xmlns:a16="http://schemas.microsoft.com/office/drawing/2014/main" val="3968869840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3318400209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1854708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Brief typen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Dossier schonen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18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Joke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 minuten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1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Jannie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 minuten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9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5416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Opgave opofferingskosten</a:t>
            </a:r>
            <a:br>
              <a:rPr lang="nl-NL" dirty="0" smtClean="0"/>
            </a:br>
            <a:r>
              <a:rPr lang="nl-NL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wie doet wat??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Bereken de opofferingskosten van Suzan en van Theo voor het schoonmaken van de badkamer.</a:t>
            </a:r>
          </a:p>
          <a:p>
            <a:pPr lvl="2"/>
            <a:r>
              <a:rPr lang="nl-NL" dirty="0" smtClean="0"/>
              <a:t>Suzan: schoonmaken → offer = 0,22 boodschappen</a:t>
            </a:r>
          </a:p>
          <a:p>
            <a:pPr lvl="2"/>
            <a:r>
              <a:rPr lang="nl-NL" dirty="0" smtClean="0"/>
              <a:t>Theo: </a:t>
            </a:r>
            <a:r>
              <a:rPr lang="nl-NL" dirty="0"/>
              <a:t>schoonmaken → offer = </a:t>
            </a:r>
            <a:r>
              <a:rPr lang="nl-NL" dirty="0" smtClean="0"/>
              <a:t>0,25 boodschappen</a:t>
            </a:r>
            <a:endParaRPr lang="nl-NL" dirty="0"/>
          </a:p>
          <a:p>
            <a:r>
              <a:rPr lang="nl-NL" dirty="0" smtClean="0"/>
              <a:t>Bereken de opofferingskosten van Suzan en van Theo voor het doen van de boodschappen en het koken.</a:t>
            </a:r>
          </a:p>
          <a:p>
            <a:pPr lvl="2"/>
            <a:r>
              <a:rPr lang="nl-NL" dirty="0" smtClean="0"/>
              <a:t>Suzan: boodschappen → offer = 4,5 schoonmaken</a:t>
            </a:r>
          </a:p>
          <a:p>
            <a:pPr lvl="2"/>
            <a:r>
              <a:rPr lang="nl-NL" dirty="0" smtClean="0"/>
              <a:t>Theo: </a:t>
            </a:r>
            <a:r>
              <a:rPr lang="nl-NL" dirty="0"/>
              <a:t>boodschappen → offer = </a:t>
            </a:r>
            <a:r>
              <a:rPr lang="nl-NL" dirty="0" smtClean="0"/>
              <a:t>4 </a:t>
            </a:r>
            <a:r>
              <a:rPr lang="nl-NL" dirty="0"/>
              <a:t>schoonmaken</a:t>
            </a:r>
          </a:p>
          <a:p>
            <a:r>
              <a:rPr lang="nl-NL" dirty="0" smtClean="0"/>
              <a:t>Wie moet wat gaat doen??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19943"/>
              </p:ext>
            </p:extLst>
          </p:nvPr>
        </p:nvGraphicFramePr>
        <p:xfrm>
          <a:off x="684211" y="5262787"/>
          <a:ext cx="6969934" cy="138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566">
                  <a:extLst>
                    <a:ext uri="{9D8B030D-6E8A-4147-A177-3AD203B41FA5}">
                      <a16:colId xmlns:a16="http://schemas.microsoft.com/office/drawing/2014/main" val="3968869840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3318400209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1854708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Badkamer schoonmaken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Boodschappen doen en koken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18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Suzan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 uur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1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Theo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 minuten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 uur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98623"/>
                  </a:ext>
                </a:extLst>
              </a:tr>
            </a:tbl>
          </a:graphicData>
        </a:graphic>
      </p:graphicFrame>
      <p:sp>
        <p:nvSpPr>
          <p:cNvPr id="5" name="Ovaal 4"/>
          <p:cNvSpPr/>
          <p:nvPr/>
        </p:nvSpPr>
        <p:spPr>
          <a:xfrm>
            <a:off x="2548694" y="2323322"/>
            <a:ext cx="1620484" cy="401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458498" y="4173892"/>
            <a:ext cx="1710680" cy="426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276227" y="6542553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9276227" y="6539862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0723465" y="6492833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2</a:t>
            </a:r>
            <a:r>
              <a:rPr lang="nl-NL" sz="1400" dirty="0" smtClean="0"/>
              <a:t> min.</a:t>
            </a:r>
            <a:endParaRPr lang="nl-NL" sz="1400" dirty="0"/>
          </a:p>
        </p:txBody>
      </p:sp>
      <p:sp>
        <p:nvSpPr>
          <p:cNvPr id="10" name="Tekstvak 9"/>
          <p:cNvSpPr txBox="1"/>
          <p:nvPr/>
        </p:nvSpPr>
        <p:spPr>
          <a:xfrm>
            <a:off x="9845586" y="6490658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644249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werk beter te verdelen</a:t>
            </a:r>
          </a:p>
          <a:p>
            <a:pPr lvl="1"/>
            <a:r>
              <a:rPr lang="nl-NL" sz="1400" dirty="0" smtClean="0"/>
              <a:t>Werk wordt saaier</a:t>
            </a:r>
          </a:p>
          <a:p>
            <a:r>
              <a:rPr lang="nl-NL" dirty="0" smtClean="0"/>
              <a:t>Door betere scholing</a:t>
            </a:r>
          </a:p>
          <a:p>
            <a:pPr lvl="1"/>
            <a:r>
              <a:rPr lang="nl-NL" sz="1400" dirty="0" smtClean="0"/>
              <a:t>Je kunt minder lang werken</a:t>
            </a:r>
          </a:p>
          <a:p>
            <a:r>
              <a:rPr lang="nl-NL" dirty="0" smtClean="0"/>
              <a:t>Door werknemers te motiveren</a:t>
            </a:r>
          </a:p>
          <a:p>
            <a:pPr lvl="1"/>
            <a:r>
              <a:rPr lang="nl-NL" sz="1400" dirty="0" smtClean="0"/>
              <a:t>Klinkt meestal makkelijker dan het is</a:t>
            </a:r>
            <a:endParaRPr lang="nl-NL" dirty="0" smtClean="0"/>
          </a:p>
          <a:p>
            <a:r>
              <a:rPr lang="nl-NL" dirty="0" smtClean="0"/>
              <a:t>Door betere machines</a:t>
            </a:r>
          </a:p>
          <a:p>
            <a:pPr lvl="1"/>
            <a:r>
              <a:rPr lang="nl-NL" sz="1400" dirty="0" smtClean="0"/>
              <a:t>Daarvoor moet bedrijf geld lenen / voldoende winst halen</a:t>
            </a:r>
          </a:p>
          <a:p>
            <a:pPr lvl="1"/>
            <a:endParaRPr lang="nl-NL" sz="1400" dirty="0"/>
          </a:p>
          <a:p>
            <a:pPr lvl="1"/>
            <a:r>
              <a:rPr lang="nl-NL" sz="1400" dirty="0" smtClean="0"/>
              <a:t>ALTIJD: minder werknemers nodig voor dezelfde productie</a:t>
            </a:r>
            <a:endParaRPr lang="nl-NL" sz="1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4211" y="5685911"/>
            <a:ext cx="8534400" cy="95863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Arbeidsproductiviteit</a:t>
            </a:r>
            <a:r>
              <a:rPr lang="nl-NL" dirty="0" smtClean="0"/>
              <a:t>:</a:t>
            </a:r>
          </a:p>
          <a:p>
            <a:r>
              <a:rPr lang="nl-NL" sz="2000" dirty="0" smtClean="0"/>
              <a:t>Productie per werknemer per tijdseenheid</a:t>
            </a:r>
            <a:endParaRPr lang="nl-NL" sz="2000" dirty="0"/>
          </a:p>
        </p:txBody>
      </p:sp>
      <p:sp>
        <p:nvSpPr>
          <p:cNvPr id="6" name="Tekstvak 5"/>
          <p:cNvSpPr txBox="1"/>
          <p:nvPr/>
        </p:nvSpPr>
        <p:spPr>
          <a:xfrm>
            <a:off x="6093950" y="33972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↑</a:t>
            </a:r>
            <a:endParaRPr lang="nl-NL" sz="4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527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7378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9EB2C39E-BC9B-4043-BE36-76DDB70B0021}" vid="{BB7BDE6D-4D4A-44A3-B651-8286141FF9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4010</TotalTime>
  <Words>460</Words>
  <Application>Microsoft Office PowerPoint</Application>
  <PresentationFormat>Breedbeeld</PresentationFormat>
  <Paragraphs>95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economielokaal havo</vt:lpstr>
      <vt:lpstr>arbeidsdeling</vt:lpstr>
      <vt:lpstr>Experiment</vt:lpstr>
      <vt:lpstr>Arbeidsdeling = specialiseren wie doet wat??</vt:lpstr>
      <vt:lpstr>Opofferingskosten van een brief typen</vt:lpstr>
      <vt:lpstr>Opofferingskosten van een dossier schonen</vt:lpstr>
      <vt:lpstr>Opgave opofferingskosten wie doet wat??</vt:lpstr>
      <vt:lpstr>Arbeidsproductiviteit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arbeidsdeling</dc:title>
  <dc:creator>pbloemers</dc:creator>
  <cp:lastModifiedBy>Paul Bloemers</cp:lastModifiedBy>
  <cp:revision>20</cp:revision>
  <dcterms:created xsi:type="dcterms:W3CDTF">2016-08-24T11:54:54Z</dcterms:created>
  <dcterms:modified xsi:type="dcterms:W3CDTF">2016-10-15T11:03:35Z</dcterms:modified>
</cp:coreProperties>
</file>